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6" r:id="rId4"/>
    <p:sldId id="260" r:id="rId5"/>
    <p:sldId id="267" r:id="rId6"/>
    <p:sldId id="261" r:id="rId7"/>
    <p:sldId id="258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90D9E1-ED58-D441-8D3B-BB0110D4AEFE}" v="7" dt="2018-09-26T04:14:35.5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0"/>
    <p:restoredTop sz="94624"/>
  </p:normalViewPr>
  <p:slideViewPr>
    <p:cSldViewPr snapToGrid="0" snapToObjects="1">
      <p:cViewPr varScale="1">
        <p:scale>
          <a:sx n="107" d="100"/>
          <a:sy n="107" d="100"/>
        </p:scale>
        <p:origin x="17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A7B72-EBFE-1243-BD73-1D339DF5E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16A7A15-934C-C842-8119-710464017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3F6B76-C469-874D-ACAF-75ED3B1C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FB05C0-FAA8-C64C-ADAD-BA26EE367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5D9771-0FBF-4640-BC40-C314ED5E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87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920509-BA59-F940-804F-21BACF62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22A457-84FB-6B44-A66E-67410BF78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A550A3-1F36-DF46-A6DE-AB30FD78E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98B4A5-0603-BC45-8C47-16A7C6D7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6D1AB1-0083-C84C-85B3-01800478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07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999C463-6BA1-3341-A5C5-4DE6BD33E3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03DFCF2-5964-754C-A8B6-0112EE665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447841-5B52-B44C-A9EA-DFC71811F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4515D2-3435-014A-81F4-FD82F382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378B0-D83F-7E46-A7AF-0084C93B5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366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A813E-FC87-2C4B-9D09-05C259F25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F82E29-9ED8-404F-B316-E393862DF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55E830-D196-1D4D-9064-0B1B2C5ED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70BD5-4EF8-7143-A7E7-C6BBD4F7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ADBABC-A6A9-B146-BE59-538D5935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78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7D613F-F912-FE45-9446-0C4C3DBBB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2D7C22-A6EE-5348-ACEC-1C8E1DFCC7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532476-11A2-1741-BB68-930E575F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C06018-7575-8C43-96D3-6C26497BD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AC12D-4BF1-4140-93E2-B35340465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81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F2CD27-CD01-6948-B10A-2E2C80D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7F2C59-7325-064A-B771-08A4BBA56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DA765C-FED8-2C46-8950-314389198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8E446E-9B95-8541-969D-0C0F4AA24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359AE2-9E73-7B4C-830D-B54B0C40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88C7FE-F378-254E-9B5F-3B23DF92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5AA20-2575-EF4B-A42E-701C509F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889C10-AB18-F641-B7A8-D630F3AC7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895C44-47EA-4A4D-BC18-04BD173834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3549025-429F-034A-8660-B300DA08B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916143A-F0BD-C84F-B5BD-0CD9421F5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A11786-363F-BB4D-8A58-C1DDF0F9F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D4931E9-1307-A949-BA9A-3C042DD45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C7516A-98ED-9F48-A06B-DD3EE849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0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A319CA-D134-7A4C-8873-315075AAE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15312E-DC2E-DF49-B051-DBC842227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E17609-AA78-E046-92A7-5EB8603E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6D3DBE-3658-4D4B-8AA1-570A1133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25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748452F-418C-A14D-8F3B-5148B771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360A4AC-E2C2-454A-AA95-E3CF78C9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9369A1-AAF1-EA4F-B8CF-31FE9AA4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23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26752-3498-8540-B7A4-A64535167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1E219F-C38E-3B45-BDBE-F2E2D785C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630A2D9-6879-724B-B563-AE141CD47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6A5C72-4301-2F42-AF91-30DB3832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D648B9-E067-7A4D-9EE4-824657B3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C397FC-67F2-984D-9D79-29117E7A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458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A173C-404F-2F46-96D4-5DE5D59CA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3A25E9A-3FB2-564A-AE94-5FBDA48BD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965EC4-9DCF-504C-99E1-F0F3F4A4F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0A70A9-1236-7F45-B2B1-38F5A9CE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7D1D4B-012E-EB47-8A22-36E1852E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A1EE35-C246-154E-9234-5072ABB1A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38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89219-A2AC-E74F-A8BC-EDD57ABC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2653FD9-D942-2849-B2E4-B2B477061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E4CA8C-4643-9D40-8F7B-5056949EB3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C8E16-9B2F-444E-9806-54424CCBA9F7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8D88CB-D1B4-D043-AB7D-ACD507EC6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817F4D-1B06-554A-B908-26A63A84C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59F83-3490-6248-9F08-5236FA1FC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5 </a:t>
            </a:r>
            <a:br>
              <a:rPr lang="en-US" dirty="0"/>
            </a:br>
            <a:r>
              <a:rPr lang="en-US" dirty="0"/>
              <a:t>Subroutines and stack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/>
              <a:t>2018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14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9EC251-C559-E94E-8553-654124E24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exactly </a:t>
            </a:r>
            <a:r>
              <a:rPr lang="en-US" dirty="0" err="1"/>
              <a:t>tplate</a:t>
            </a:r>
            <a:r>
              <a:rPr lang="en-US" dirty="0"/>
              <a:t> directive does?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9AFF8B-8550-FA46-B547-6FCE0F400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" dirty="0"/>
              <a:t>A template is a </a:t>
            </a:r>
            <a:r>
              <a:rPr lang="en" i="1" dirty="0"/>
              <a:t>named</a:t>
            </a:r>
            <a:r>
              <a:rPr lang="en" dirty="0"/>
              <a:t> absolute section that </a:t>
            </a:r>
          </a:p>
          <a:p>
            <a:pPr lvl="1"/>
            <a:r>
              <a:rPr lang="en" dirty="0"/>
              <a:t>starts at 0, </a:t>
            </a:r>
          </a:p>
          <a:p>
            <a:pPr lvl="1"/>
            <a:r>
              <a:rPr lang="en" dirty="0"/>
              <a:t>does not allocate any memory </a:t>
            </a:r>
          </a:p>
          <a:p>
            <a:pPr lvl="2"/>
            <a:r>
              <a:rPr lang="en" dirty="0"/>
              <a:t>dc parameters are only placeholders</a:t>
            </a:r>
          </a:p>
          <a:p>
            <a:pPr lvl="1"/>
            <a:r>
              <a:rPr lang="en" dirty="0"/>
              <a:t>is accessible in the whole source file, </a:t>
            </a:r>
          </a:p>
          <a:p>
            <a:pPr lvl="1"/>
            <a:r>
              <a:rPr lang="en" dirty="0"/>
              <a:t>the section’s text can not be interrupted and continued later</a:t>
            </a:r>
          </a:p>
          <a:p>
            <a:r>
              <a:rPr lang="en" dirty="0"/>
              <a:t>Each label defined within a template is absolute and must be referenced using the prefix name.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469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F9543-1798-0D45-9619-93FE827F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conventions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6DF12-BE60-C349-99F9-A87D8A99C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to pass parameters</a:t>
            </a:r>
          </a:p>
          <a:p>
            <a:pPr lvl="1"/>
            <a:r>
              <a:rPr lang="en-US" dirty="0"/>
              <a:t>On registers?</a:t>
            </a:r>
          </a:p>
          <a:p>
            <a:pPr lvl="2"/>
            <a:r>
              <a:rPr lang="en-US" dirty="0"/>
              <a:t>Fast, but CdM-8 has too few registers</a:t>
            </a:r>
          </a:p>
          <a:p>
            <a:pPr lvl="2"/>
            <a:r>
              <a:rPr lang="en-US" dirty="0"/>
              <a:t>Cannot pass structures</a:t>
            </a:r>
          </a:p>
          <a:p>
            <a:pPr lvl="1"/>
            <a:r>
              <a:rPr lang="en-US" dirty="0"/>
              <a:t>On stack?</a:t>
            </a:r>
          </a:p>
          <a:p>
            <a:pPr lvl="2"/>
            <a:r>
              <a:rPr lang="en-US" dirty="0"/>
              <a:t>Relatively slow</a:t>
            </a:r>
          </a:p>
          <a:p>
            <a:pPr lvl="1"/>
            <a:r>
              <a:rPr lang="en-US" dirty="0"/>
              <a:t>Who cleans the stack after the call?</a:t>
            </a:r>
          </a:p>
          <a:p>
            <a:pPr lvl="2"/>
            <a:r>
              <a:rPr lang="en-US" dirty="0"/>
              <a:t>On CdM-8 it is hard for </a:t>
            </a:r>
            <a:r>
              <a:rPr lang="en-US" dirty="0" err="1"/>
              <a:t>callee</a:t>
            </a:r>
            <a:r>
              <a:rPr lang="en-US" dirty="0"/>
              <a:t> to clean the stack, but other CPU have means for that</a:t>
            </a:r>
          </a:p>
          <a:p>
            <a:pPr lvl="2"/>
            <a:r>
              <a:rPr lang="en-US" dirty="0" err="1"/>
              <a:t>Callee</a:t>
            </a:r>
            <a:r>
              <a:rPr lang="en-US" dirty="0"/>
              <a:t> must know size of parameters to clean the stack (impossible in C)</a:t>
            </a:r>
          </a:p>
          <a:p>
            <a:r>
              <a:rPr lang="en-US" dirty="0"/>
              <a:t>How to save registers?</a:t>
            </a:r>
          </a:p>
          <a:p>
            <a:pPr lvl="1"/>
            <a:r>
              <a:rPr lang="en-US" dirty="0"/>
              <a:t>Clean protocol (</a:t>
            </a:r>
            <a:r>
              <a:rPr lang="en-US" dirty="0" err="1"/>
              <a:t>callee</a:t>
            </a:r>
            <a:r>
              <a:rPr lang="en-US" dirty="0"/>
              <a:t> must save all registers </a:t>
            </a:r>
            <a:r>
              <a:rPr lang="en-US"/>
              <a:t>before touching them)</a:t>
            </a:r>
            <a:endParaRPr lang="en-US" dirty="0"/>
          </a:p>
          <a:p>
            <a:pPr lvl="1"/>
            <a:r>
              <a:rPr lang="en-US" dirty="0"/>
              <a:t>Dirty protocol (</a:t>
            </a:r>
            <a:r>
              <a:rPr lang="en-US" dirty="0" err="1"/>
              <a:t>callee</a:t>
            </a:r>
            <a:r>
              <a:rPr lang="en-US" dirty="0"/>
              <a:t> can change any register)</a:t>
            </a:r>
          </a:p>
          <a:p>
            <a:pPr lvl="1"/>
            <a:r>
              <a:rPr lang="en-US" dirty="0"/>
              <a:t>Hybrid protocol (some registers must be saved, some are not)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88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A807D-67B7-7349-9601-16E24EAC1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3236D16-D657-314F-BF9E-032DDD762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Stack as a primitive (opaque type with predefined set of operations)</a:t>
            </a:r>
          </a:p>
          <a:p>
            <a:r>
              <a:rPr lang="en-US" dirty="0"/>
              <a:t>Primitive means that we have semantic of the operations</a:t>
            </a:r>
          </a:p>
          <a:p>
            <a:r>
              <a:rPr lang="en-US" dirty="0"/>
              <a:t>But do not know (or should not rely on) details of implementation.</a:t>
            </a:r>
          </a:p>
          <a:p>
            <a:r>
              <a:rPr lang="en-US" dirty="0"/>
              <a:t>So we can change implementation without changing the semantics</a:t>
            </a:r>
          </a:p>
          <a:p>
            <a:r>
              <a:rPr lang="en-US" dirty="0"/>
              <a:t>Two operations: push and pop</a:t>
            </a:r>
          </a:p>
          <a:p>
            <a:r>
              <a:rPr lang="en-US" dirty="0"/>
              <a:t>Push stores data in some [internal] storage</a:t>
            </a:r>
          </a:p>
          <a:p>
            <a:r>
              <a:rPr lang="en-US" dirty="0"/>
              <a:t>Pop retrieves them in LIFO (Last In First Out) order</a:t>
            </a:r>
          </a:p>
          <a:p>
            <a:endParaRPr lang="en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58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7A5A08-4CC1-C44A-9DE6-6CD9B005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on CdM-8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9E0ACD-4736-134B-87D5-2022E77BB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 register (we discussed it during </a:t>
            </a:r>
            <a:r>
              <a:rPr lang="en-US" dirty="0" err="1"/>
              <a:t>CocoIDE</a:t>
            </a:r>
            <a:r>
              <a:rPr lang="en-US" dirty="0"/>
              <a:t> demonstration)</a:t>
            </a:r>
          </a:p>
          <a:p>
            <a:r>
              <a:rPr lang="en-US" dirty="0"/>
              <a:t>Main memory pointed by SP register (*SP)</a:t>
            </a:r>
          </a:p>
          <a:p>
            <a:r>
              <a:rPr lang="en-US" dirty="0"/>
              <a:t>Push </a:t>
            </a:r>
            <a:r>
              <a:rPr lang="en-US" dirty="0" err="1"/>
              <a:t>rn</a:t>
            </a:r>
            <a:endParaRPr lang="en-US" dirty="0"/>
          </a:p>
          <a:p>
            <a:pPr lvl="1"/>
            <a:r>
              <a:rPr lang="en" dirty="0"/>
              <a:t>((SP-1)→SP) then (</a:t>
            </a:r>
            <a:r>
              <a:rPr lang="en" dirty="0" err="1"/>
              <a:t>rn</a:t>
            </a:r>
            <a:r>
              <a:rPr lang="en" dirty="0"/>
              <a:t> → *SP) </a:t>
            </a:r>
          </a:p>
          <a:p>
            <a:r>
              <a:rPr lang="en" dirty="0"/>
              <a:t>Pop </a:t>
            </a:r>
            <a:r>
              <a:rPr lang="en" dirty="0" err="1"/>
              <a:t>rn</a:t>
            </a:r>
            <a:endParaRPr lang="en" dirty="0"/>
          </a:p>
          <a:p>
            <a:pPr lvl="1"/>
            <a:r>
              <a:rPr lang="en" dirty="0"/>
              <a:t>(*SP → </a:t>
            </a:r>
            <a:r>
              <a:rPr lang="en" dirty="0" err="1"/>
              <a:t>rn</a:t>
            </a:r>
            <a:r>
              <a:rPr lang="en" dirty="0"/>
              <a:t>) then ((SP+1)→SP) </a:t>
            </a:r>
          </a:p>
          <a:p>
            <a:r>
              <a:rPr lang="en-US" dirty="0"/>
              <a:t>At CPU power on, SP==0</a:t>
            </a:r>
          </a:p>
          <a:p>
            <a:r>
              <a:rPr lang="en-US" dirty="0"/>
              <a:t>First push makes SP==255, so stack starts from the top of the RAM</a:t>
            </a:r>
          </a:p>
          <a:p>
            <a:r>
              <a:rPr lang="en-US" dirty="0"/>
              <a:t>Be careful! </a:t>
            </a:r>
          </a:p>
        </p:txBody>
      </p:sp>
    </p:spTree>
    <p:extLst>
      <p:ext uri="{BB962C8B-B14F-4D97-AF65-F5344CB8AC3E}">
        <p14:creationId xmlns:p14="http://schemas.microsoft.com/office/powerpoint/2010/main" val="354715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5A99F-3FBE-DB4C-AC34-43A5EA22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stack works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52943A90-6D12-5242-BC3D-F12E6A0F0A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1044" y="1896534"/>
            <a:ext cx="10342756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2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63B79-82E8-5249-A100-12976FA8D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careful!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40D4C0-3E22-484C-9B9F-77B7894B6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push too many times, you can overwrite your program!</a:t>
            </a:r>
          </a:p>
          <a:p>
            <a:r>
              <a:rPr lang="en-US" dirty="0"/>
              <a:t>If you pop more times than push, SP wraps over to 0 and you can overwrite your program again!</a:t>
            </a:r>
            <a:endParaRPr lang="ru-RU" dirty="0"/>
          </a:p>
          <a:p>
            <a:r>
              <a:rPr lang="en-US" dirty="0"/>
              <a:t>Commercial CPU (x86, ARM) have hardware protection against this</a:t>
            </a:r>
          </a:p>
          <a:p>
            <a:pPr lvl="1"/>
            <a:r>
              <a:rPr lang="en-US" dirty="0"/>
              <a:t>We will discuss it in Operating System course</a:t>
            </a:r>
          </a:p>
          <a:p>
            <a:pPr lvl="1"/>
            <a:r>
              <a:rPr lang="en-US" dirty="0"/>
              <a:t>And this protection is not 100% bulletproof </a:t>
            </a:r>
            <a:br>
              <a:rPr lang="en-US" dirty="0"/>
            </a:br>
            <a:r>
              <a:rPr lang="en-US" dirty="0"/>
              <a:t>(you can mess your stack if you really want to)</a:t>
            </a:r>
          </a:p>
          <a:p>
            <a:r>
              <a:rPr lang="en-US" dirty="0"/>
              <a:t>CdM-8, like most other 8-bit CPU, has no hardware protection </a:t>
            </a:r>
            <a:br>
              <a:rPr lang="en-US" dirty="0"/>
            </a:br>
            <a:r>
              <a:rPr lang="en-US" dirty="0"/>
              <a:t>(at least in basic configuration)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52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0512BA-DF9F-F545-B319-C8B1F9F87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Wait, there is more!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4A6443-6A65-324E-B793-6F155F3D3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Ldsa</a:t>
            </a:r>
            <a:r>
              <a:rPr lang="en-US" dirty="0"/>
              <a:t> </a:t>
            </a:r>
            <a:r>
              <a:rPr lang="en-US" dirty="0" err="1"/>
              <a:t>rn</a:t>
            </a:r>
            <a:r>
              <a:rPr lang="en-US" dirty="0"/>
              <a:t>, offset</a:t>
            </a:r>
          </a:p>
          <a:p>
            <a:pPr lvl="1"/>
            <a:r>
              <a:rPr lang="en" dirty="0" err="1"/>
              <a:t>SP+offset</a:t>
            </a:r>
            <a:r>
              <a:rPr lang="en" dirty="0"/>
              <a:t> → </a:t>
            </a:r>
            <a:r>
              <a:rPr lang="en" dirty="0" err="1"/>
              <a:t>rn</a:t>
            </a:r>
            <a:endParaRPr lang="en" dirty="0"/>
          </a:p>
          <a:p>
            <a:pPr lvl="1"/>
            <a:r>
              <a:rPr lang="en" dirty="0"/>
              <a:t>Not in instruction-</a:t>
            </a:r>
            <a:r>
              <a:rPr lang="en" dirty="0" err="1"/>
              <a:t>set.pdf</a:t>
            </a:r>
            <a:r>
              <a:rPr lang="en" dirty="0"/>
              <a:t> (we’re working on this)</a:t>
            </a:r>
          </a:p>
          <a:p>
            <a:r>
              <a:rPr lang="en" dirty="0" err="1"/>
              <a:t>Addsp</a:t>
            </a:r>
            <a:r>
              <a:rPr lang="en" dirty="0"/>
              <a:t> n</a:t>
            </a:r>
          </a:p>
          <a:p>
            <a:pPr lvl="1"/>
            <a:r>
              <a:rPr lang="en" dirty="0"/>
              <a:t>SP=</a:t>
            </a:r>
            <a:r>
              <a:rPr lang="en" dirty="0" err="1"/>
              <a:t>SP+n</a:t>
            </a:r>
            <a:endParaRPr lang="en" dirty="0"/>
          </a:p>
          <a:p>
            <a:r>
              <a:rPr lang="en" dirty="0" err="1"/>
              <a:t>Ldsp</a:t>
            </a:r>
            <a:r>
              <a:rPr lang="en" dirty="0"/>
              <a:t> </a:t>
            </a:r>
            <a:r>
              <a:rPr lang="en" dirty="0" err="1"/>
              <a:t>rn</a:t>
            </a:r>
            <a:r>
              <a:rPr lang="en" dirty="0"/>
              <a:t>, </a:t>
            </a:r>
            <a:r>
              <a:rPr lang="en" dirty="0" err="1"/>
              <a:t>Stsp</a:t>
            </a:r>
            <a:r>
              <a:rPr lang="en" dirty="0"/>
              <a:t> </a:t>
            </a:r>
            <a:r>
              <a:rPr lang="en" dirty="0" err="1"/>
              <a:t>rn</a:t>
            </a:r>
            <a:endParaRPr lang="en" dirty="0"/>
          </a:p>
          <a:p>
            <a:pPr lvl="1"/>
            <a:r>
              <a:rPr lang="en" dirty="0"/>
              <a:t>Move SP to/from a GP register n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99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9229A3-3667-954A-8919-D35834D0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Subroutine call and return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B4EF5A-3297-F84F-AAD7-60778D490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Jsr</a:t>
            </a:r>
            <a:r>
              <a:rPr lang="en-US" dirty="0"/>
              <a:t> [</a:t>
            </a:r>
            <a:r>
              <a:rPr lang="en-US" dirty="0" err="1"/>
              <a:t>const</a:t>
            </a:r>
            <a:r>
              <a:rPr lang="en-US" dirty="0"/>
              <a:t>]</a:t>
            </a:r>
          </a:p>
          <a:p>
            <a:pPr lvl="1"/>
            <a:r>
              <a:rPr lang="en" dirty="0"/>
              <a:t>SP-1→SP, then PC → *SP, then </a:t>
            </a:r>
            <a:r>
              <a:rPr lang="en" dirty="0" err="1"/>
              <a:t>const</a:t>
            </a:r>
            <a:r>
              <a:rPr lang="en" dirty="0"/>
              <a:t> → PC</a:t>
            </a:r>
          </a:p>
          <a:p>
            <a:pPr lvl="1"/>
            <a:r>
              <a:rPr lang="en" dirty="0"/>
              <a:t>In most modern CPUs this instruction is called Call</a:t>
            </a:r>
          </a:p>
          <a:p>
            <a:pPr lvl="1"/>
            <a:r>
              <a:rPr lang="en" dirty="0" err="1"/>
              <a:t>Jsr</a:t>
            </a:r>
            <a:r>
              <a:rPr lang="en" dirty="0"/>
              <a:t> mnemonic comes from IBM 360</a:t>
            </a:r>
          </a:p>
          <a:p>
            <a:r>
              <a:rPr lang="en" dirty="0" err="1"/>
              <a:t>Rts</a:t>
            </a:r>
            <a:endParaRPr lang="en" dirty="0"/>
          </a:p>
          <a:p>
            <a:pPr lvl="1"/>
            <a:r>
              <a:rPr lang="en" dirty="0"/>
              <a:t> *SP → *PC, then SP+1→SP</a:t>
            </a:r>
          </a:p>
          <a:p>
            <a:r>
              <a:rPr lang="en" dirty="0" err="1"/>
              <a:t>Jsrr</a:t>
            </a:r>
            <a:r>
              <a:rPr lang="en" dirty="0"/>
              <a:t> </a:t>
            </a:r>
            <a:r>
              <a:rPr lang="en" dirty="0" err="1"/>
              <a:t>rn</a:t>
            </a:r>
            <a:endParaRPr lang="en" dirty="0"/>
          </a:p>
          <a:p>
            <a:pPr lvl="1"/>
            <a:r>
              <a:rPr lang="en" dirty="0"/>
              <a:t>SP-1→SP, then PC → *SP, then </a:t>
            </a:r>
            <a:r>
              <a:rPr lang="en" dirty="0" err="1"/>
              <a:t>rn</a:t>
            </a:r>
            <a:r>
              <a:rPr lang="en" dirty="0"/>
              <a:t> → PC</a:t>
            </a:r>
          </a:p>
          <a:p>
            <a:pPr lvl="1"/>
            <a:r>
              <a:rPr lang="en" dirty="0"/>
              <a:t>You can implement function pointers!</a:t>
            </a:r>
          </a:p>
          <a:p>
            <a:endParaRPr lang="en" dirty="0"/>
          </a:p>
          <a:p>
            <a:endParaRPr lang="ru-RU" dirty="0"/>
          </a:p>
        </p:txBody>
      </p:sp>
      <p:pic>
        <p:nvPicPr>
          <p:cNvPr id="1025" name="Picture 1" descr="page12image5003584">
            <a:extLst>
              <a:ext uri="{FF2B5EF4-FFF2-40B4-BE49-F238E27FC236}">
                <a16:creationId xmlns:a16="http://schemas.microsoft.com/office/drawing/2014/main" id="{4EF19DCB-C596-9A49-90B8-251931EED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850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031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2CA1D-AF51-3840-887C-DD103B604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Subroutine activation record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81A027-E6C1-AB40-B19C-FC474AC6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space for local variables</a:t>
            </a:r>
          </a:p>
          <a:p>
            <a:r>
              <a:rPr lang="en-US" dirty="0"/>
              <a:t>New space for every new call</a:t>
            </a:r>
          </a:p>
          <a:p>
            <a:r>
              <a:rPr lang="en-US" dirty="0"/>
              <a:t>Allows recursion</a:t>
            </a:r>
          </a:p>
          <a:p>
            <a:pPr lvl="1"/>
            <a:r>
              <a:rPr lang="en-US" dirty="0"/>
              <a:t>CdM-8 has no frame pointer</a:t>
            </a:r>
          </a:p>
          <a:p>
            <a:r>
              <a:rPr lang="en-US" dirty="0"/>
              <a:t>Caller push </a:t>
            </a:r>
            <a:r>
              <a:rPr lang="en-US" dirty="0" err="1"/>
              <a:t>param</a:t>
            </a:r>
            <a:r>
              <a:rPr lang="en-US" dirty="0"/>
              <a:t> to stack</a:t>
            </a:r>
          </a:p>
          <a:p>
            <a:r>
              <a:rPr lang="en-US" dirty="0"/>
              <a:t>Then </a:t>
            </a:r>
            <a:r>
              <a:rPr lang="en-US" dirty="0" err="1"/>
              <a:t>jsr</a:t>
            </a:r>
            <a:r>
              <a:rPr lang="en-US" dirty="0"/>
              <a:t> to </a:t>
            </a:r>
            <a:r>
              <a:rPr lang="en-US" dirty="0" err="1"/>
              <a:t>callee</a:t>
            </a:r>
            <a:endParaRPr lang="en-US" dirty="0"/>
          </a:p>
          <a:p>
            <a:r>
              <a:rPr lang="en-US" dirty="0"/>
              <a:t>Then </a:t>
            </a:r>
            <a:r>
              <a:rPr lang="en-US" dirty="0" err="1"/>
              <a:t>callee</a:t>
            </a:r>
            <a:r>
              <a:rPr lang="en-US" dirty="0"/>
              <a:t> </a:t>
            </a:r>
            <a:r>
              <a:rPr lang="en-US" dirty="0" err="1"/>
              <a:t>addsp</a:t>
            </a:r>
            <a:r>
              <a:rPr lang="en-US" dirty="0"/>
              <a:t> frame size</a:t>
            </a:r>
          </a:p>
          <a:p>
            <a:r>
              <a:rPr lang="en-US" dirty="0"/>
              <a:t>And uses </a:t>
            </a:r>
            <a:r>
              <a:rPr lang="en-US" dirty="0" err="1"/>
              <a:t>ldsa</a:t>
            </a:r>
            <a:r>
              <a:rPr lang="en-US" dirty="0"/>
              <a:t> to access values</a:t>
            </a:r>
            <a:endParaRPr lang="ru-RU" dirty="0"/>
          </a:p>
        </p:txBody>
      </p:sp>
      <p:pic>
        <p:nvPicPr>
          <p:cNvPr id="2050" name="Picture 2" descr="https://upload.wikimedia.org/wikipedia/commons/thumb/d/d3/Call_stack_layout.svg/684px-Call_stack_layout.svg.png">
            <a:extLst>
              <a:ext uri="{FF2B5EF4-FFF2-40B4-BE49-F238E27FC236}">
                <a16:creationId xmlns:a16="http://schemas.microsoft.com/office/drawing/2014/main" id="{F6E3533C-4183-7044-A06B-544A0E7D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516" y="2044700"/>
            <a:ext cx="5230284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306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BF5BE4-1E32-9443-B2DB-689C7E094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syntax for local variables (and structs!)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E818BE-D1E6-6547-BD81-9CABDE028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" dirty="0"/>
              <a:t> 		1          </a:t>
            </a:r>
            <a:r>
              <a:rPr lang="en" dirty="0" err="1"/>
              <a:t>tplate</a:t>
            </a:r>
            <a:r>
              <a:rPr lang="en" dirty="0"/>
              <a:t>  foo</a:t>
            </a:r>
          </a:p>
          <a:p>
            <a:pPr marL="0" indent="0">
              <a:buNone/>
            </a:pPr>
            <a:r>
              <a:rPr lang="en" dirty="0"/>
              <a:t>00:               	2          dc      "</a:t>
            </a:r>
            <a:r>
              <a:rPr lang="en" dirty="0" err="1"/>
              <a:t>abcde</a:t>
            </a:r>
            <a:r>
              <a:rPr lang="en" dirty="0"/>
              <a:t>"</a:t>
            </a:r>
          </a:p>
          <a:p>
            <a:pPr marL="0" indent="0">
              <a:buNone/>
            </a:pPr>
            <a:r>
              <a:rPr lang="en" dirty="0"/>
              <a:t>05:               	3  a:     ds      13</a:t>
            </a:r>
          </a:p>
          <a:p>
            <a:pPr marL="0" indent="0">
              <a:buNone/>
            </a:pPr>
            <a:r>
              <a:rPr lang="en" dirty="0"/>
              <a:t>12:               	4          dc      "this is it"</a:t>
            </a:r>
          </a:p>
          <a:p>
            <a:pPr marL="0" indent="0">
              <a:buNone/>
            </a:pPr>
            <a:r>
              <a:rPr lang="en" dirty="0"/>
              <a:t>1c:               	5  b:     ds      7</a:t>
            </a:r>
          </a:p>
          <a:p>
            <a:pPr marL="0" indent="0">
              <a:buNone/>
            </a:pPr>
            <a:r>
              <a:rPr lang="en" dirty="0"/>
              <a:t>23:               	6  </a:t>
            </a:r>
          </a:p>
          <a:p>
            <a:pPr marL="0" indent="0">
              <a:buNone/>
            </a:pPr>
            <a:r>
              <a:rPr lang="en" dirty="0"/>
              <a:t>                  	7          </a:t>
            </a:r>
            <a:r>
              <a:rPr lang="en" dirty="0" err="1"/>
              <a:t>asect</a:t>
            </a:r>
            <a:r>
              <a:rPr lang="en" dirty="0"/>
              <a:t>   0</a:t>
            </a:r>
          </a:p>
          <a:p>
            <a:pPr marL="0" indent="0">
              <a:buNone/>
            </a:pPr>
            <a:r>
              <a:rPr lang="en" dirty="0"/>
              <a:t>		8:  main:</a:t>
            </a:r>
          </a:p>
          <a:p>
            <a:pPr marL="0" indent="0">
              <a:buNone/>
            </a:pPr>
            <a:r>
              <a:rPr lang="en" dirty="0"/>
              <a:t>00: c9 05         	9          </a:t>
            </a:r>
            <a:r>
              <a:rPr lang="en" dirty="0" err="1"/>
              <a:t>ldsa</a:t>
            </a:r>
            <a:r>
              <a:rPr lang="en" dirty="0"/>
              <a:t>     r1,foo.a</a:t>
            </a:r>
          </a:p>
          <a:p>
            <a:pPr marL="0" indent="0">
              <a:buNone/>
            </a:pPr>
            <a:r>
              <a:rPr lang="en" dirty="0"/>
              <a:t>02: ca 1c         	10        </a:t>
            </a:r>
            <a:r>
              <a:rPr lang="en" dirty="0" err="1"/>
              <a:t>ldsa</a:t>
            </a:r>
            <a:r>
              <a:rPr lang="en" dirty="0"/>
              <a:t>     r2,foo.b</a:t>
            </a:r>
          </a:p>
          <a:p>
            <a:pPr marL="0" indent="0">
              <a:buNone/>
            </a:pPr>
            <a:r>
              <a:rPr lang="en" dirty="0"/>
              <a:t>04: </a:t>
            </a:r>
            <a:r>
              <a:rPr lang="en" dirty="0" err="1"/>
              <a:t>cb</a:t>
            </a:r>
            <a:r>
              <a:rPr lang="en" dirty="0"/>
              <a:t> 23        	11        </a:t>
            </a:r>
            <a:r>
              <a:rPr lang="en" dirty="0" err="1"/>
              <a:t>ldsa</a:t>
            </a:r>
            <a:r>
              <a:rPr lang="en" dirty="0"/>
              <a:t>     r3,foo._</a:t>
            </a:r>
          </a:p>
          <a:p>
            <a:pPr marL="0" indent="0">
              <a:buNone/>
            </a:pPr>
            <a:r>
              <a:rPr lang="en" dirty="0"/>
              <a:t>                 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93222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570</Words>
  <Application>Microsoft Macintosh PowerPoint</Application>
  <PresentationFormat>Широкоэкранный</PresentationFormat>
  <Paragraphs>93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Lecture 5  Subroutines and stack</vt:lpstr>
      <vt:lpstr>Stack</vt:lpstr>
      <vt:lpstr>Stack on CdM-8</vt:lpstr>
      <vt:lpstr>How stack works</vt:lpstr>
      <vt:lpstr>Be careful!</vt:lpstr>
      <vt:lpstr>Wait, there is more!</vt:lpstr>
      <vt:lpstr>Subroutine call and return</vt:lpstr>
      <vt:lpstr>Subroutine activation record</vt:lpstr>
      <vt:lpstr>Special syntax for local variables (and structs!)</vt:lpstr>
      <vt:lpstr>What exactly tplate directive does?</vt:lpstr>
      <vt:lpstr>Calling conventions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5  Subroutines and stack</dc:title>
  <dc:creator>Dmitry Irtegov</dc:creator>
  <cp:lastModifiedBy>Dmitry Irtegov</cp:lastModifiedBy>
  <cp:revision>6</cp:revision>
  <cp:lastPrinted>2018-09-26T04:18:48Z</cp:lastPrinted>
  <dcterms:created xsi:type="dcterms:W3CDTF">2018-09-25T19:38:15Z</dcterms:created>
  <dcterms:modified xsi:type="dcterms:W3CDTF">2018-09-26T04:18:57Z</dcterms:modified>
</cp:coreProperties>
</file>